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980"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64E74D-6818-45FD-9C03-4968D5B911C9}" type="datetimeFigureOut">
              <a:rPr lang="ru-RU" smtClean="0"/>
              <a:t>23.08.2018</a:t>
            </a:fld>
            <a:endParaRPr lang="ru-RU"/>
          </a:p>
        </p:txBody>
      </p:sp>
      <p:sp>
        <p:nvSpPr>
          <p:cNvPr id="4" name="Образ слайда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267CE7-DAB5-494E-9C59-5E59A46C3313}" type="slidenum">
              <a:rPr lang="ru-RU" smtClean="0"/>
              <a:t>‹#›</a:t>
            </a:fld>
            <a:endParaRPr lang="ru-RU"/>
          </a:p>
        </p:txBody>
      </p:sp>
    </p:spTree>
    <p:extLst>
      <p:ext uri="{BB962C8B-B14F-4D97-AF65-F5344CB8AC3E}">
        <p14:creationId xmlns:p14="http://schemas.microsoft.com/office/powerpoint/2010/main" val="1886473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143125" y="685800"/>
            <a:ext cx="2571750" cy="3429000"/>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1423C82-8912-4BB5-B386-0AD15739DB2C}"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23.08.2018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23.08.2018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23.08.2018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23.08.2018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23.08.2018</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5390356" cy="821440"/>
          </a:xfrm>
        </p:spPr>
        <p:style>
          <a:lnRef idx="3">
            <a:schemeClr val="lt1"/>
          </a:lnRef>
          <a:fillRef idx="1">
            <a:schemeClr val="accent4"/>
          </a:fillRef>
          <a:effectRef idx="1">
            <a:schemeClr val="accent4"/>
          </a:effectRef>
          <a:fontRef idx="minor">
            <a:schemeClr val="lt1"/>
          </a:fontRef>
        </p:style>
        <p:txBody>
          <a:bodyPr>
            <a:normAutofit/>
          </a:bodyPr>
          <a:lstStyle/>
          <a:p>
            <a:r>
              <a:rPr lang="ru-RU" dirty="0" smtClean="0"/>
              <a:t>Развиваем речь!</a:t>
            </a:r>
            <a:endParaRPr lang="ru-RU" dirty="0"/>
          </a:p>
        </p:txBody>
      </p:sp>
      <p:sp>
        <p:nvSpPr>
          <p:cNvPr id="3" name="Содержимое 2"/>
          <p:cNvSpPr>
            <a:spLocks noGrp="1"/>
          </p:cNvSpPr>
          <p:nvPr>
            <p:ph idx="1"/>
          </p:nvPr>
        </p:nvSpPr>
        <p:spPr>
          <a:xfrm>
            <a:off x="342900" y="1403649"/>
            <a:ext cx="6172200" cy="7200799"/>
          </a:xfrm>
        </p:spPr>
        <p:style>
          <a:lnRef idx="2">
            <a:schemeClr val="accent2"/>
          </a:lnRef>
          <a:fillRef idx="1">
            <a:schemeClr val="lt1"/>
          </a:fillRef>
          <a:effectRef idx="0">
            <a:schemeClr val="accent2"/>
          </a:effectRef>
          <a:fontRef idx="minor">
            <a:schemeClr val="dk1"/>
          </a:fontRef>
        </p:style>
        <p:txBody>
          <a:bodyPr>
            <a:normAutofit/>
          </a:bodyPr>
          <a:lstStyle/>
          <a:p>
            <a:r>
              <a:rPr lang="ru-RU" sz="1200" dirty="0" smtClean="0"/>
              <a:t>Игра "Что мы видим во дворе?"</a:t>
            </a:r>
          </a:p>
          <a:p>
            <a:pPr>
              <a:buNone/>
            </a:pPr>
            <a:r>
              <a:rPr lang="ru-RU" sz="1200" dirty="0" smtClean="0"/>
              <a:t>Вместе с ребенком посмотрите в окно. Поиграйте в игру "Кто больше увидит". По очереди перечисляйте то, что видно из вашего окна. Описывайте все увиденное в деталях.</a:t>
            </a:r>
          </a:p>
          <a:p>
            <a:pPr>
              <a:buNone/>
            </a:pPr>
            <a:r>
              <a:rPr lang="ru-RU" sz="1200" dirty="0" smtClean="0"/>
              <a:t> Например: "Я вижу дом. Возле дома стоит дерево. Оно высокое и толстое, у него много веток, а на ветках листочки". Если ребенку трудно описать предмет, помогите ему наводящими вопросами.  "Ты увидел дом? Он низкий или высокий?".  Игра способствует развитию активной речи, наблюдательности,  пополнению словарного запаса.  Что мы видели вчера?</a:t>
            </a:r>
          </a:p>
          <a:p>
            <a:pPr>
              <a:buNone/>
            </a:pPr>
            <a:r>
              <a:rPr lang="ru-RU" sz="1200" dirty="0" smtClean="0"/>
              <a:t>Вместе с ребенком вспомните, где вы были вчера, что делали, кого встречали, о чем разговаривали. Фиксируйте внимание на деталях. Игра способствует развитию памяти, внимания,  наблюдательности, пополнению словарного запаса.  Что мы будем делать завтра?</a:t>
            </a:r>
          </a:p>
          <a:p>
            <a:pPr>
              <a:buNone/>
            </a:pPr>
            <a:endParaRPr lang="ru-RU" dirty="0" smtClean="0"/>
          </a:p>
        </p:txBody>
      </p:sp>
      <p:pic>
        <p:nvPicPr>
          <p:cNvPr id="1026" name="Picture 2" descr="C:\Users\мк\Pictures\конкурс поделок\IMAG0419.jpg"/>
          <p:cNvPicPr>
            <a:picLocks noChangeAspect="1" noChangeArrowheads="1"/>
          </p:cNvPicPr>
          <p:nvPr/>
        </p:nvPicPr>
        <p:blipFill>
          <a:blip r:embed="rId3"/>
          <a:stretch>
            <a:fillRect/>
          </a:stretch>
        </p:blipFill>
        <p:spPr bwMode="auto">
          <a:xfrm>
            <a:off x="571481" y="4000496"/>
            <a:ext cx="2686780" cy="1906571"/>
          </a:xfrm>
          <a:prstGeom prst="rect">
            <a:avLst/>
          </a:prstGeom>
          <a:ln>
            <a:noFill/>
          </a:ln>
          <a:effectLst>
            <a:softEdge rad="112500"/>
          </a:effectLst>
        </p:spPr>
      </p:pic>
      <p:sp>
        <p:nvSpPr>
          <p:cNvPr id="1029" name="Rectangle 5"/>
          <p:cNvSpPr>
            <a:spLocks noChangeArrowheads="1"/>
          </p:cNvSpPr>
          <p:nvPr/>
        </p:nvSpPr>
        <p:spPr bwMode="auto">
          <a:xfrm>
            <a:off x="571480" y="6357951"/>
            <a:ext cx="5643602"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ea typeface="Times New Roman" pitchFamily="18" charset="0"/>
                <a:cs typeface="Arial" pitchFamily="34" charset="0"/>
              </a:rPr>
              <a:t>Упражнение "Давай поговорим". </a:t>
            </a:r>
            <a:endParaRPr kumimoji="0" lang="ru-RU" sz="12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ea typeface="Times New Roman" pitchFamily="18" charset="0"/>
                <a:cs typeface="Arial" pitchFamily="34" charset="0"/>
              </a:rPr>
              <a:t> </a:t>
            </a:r>
            <a:r>
              <a:rPr kumimoji="0" lang="ru-RU" sz="1200" b="0" i="0" u="none" strike="noStrike" cap="none" normalizeH="0" baseline="0" dirty="0" smtClean="0">
                <a:ln>
                  <a:noFill/>
                </a:ln>
                <a:solidFill>
                  <a:srgbClr val="000000"/>
                </a:solidFill>
                <a:effectLst/>
                <a:ea typeface="Times New Roman" pitchFamily="18" charset="0"/>
                <a:cs typeface="Arial" pitchFamily="34" charset="0"/>
              </a:rPr>
              <a:t>Является обычной беседой на бытовые темы. </a:t>
            </a:r>
            <a:endParaRPr kumimoji="0" lang="ru-RU" sz="12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ea typeface="Times New Roman" pitchFamily="18" charset="0"/>
                <a:cs typeface="Arial" pitchFamily="34" charset="0"/>
              </a:rPr>
              <a:t>Инструкция. Я задаю вопросы, а ты отвечай. Если хочешь, можешь и ты задать мне вопрос, а я тебе отвечу. Ты сегодня завтракал? А что ты ел? Какая сегодня погода? Тебе нравится заниматься со мной?</a:t>
            </a:r>
            <a:endParaRPr kumimoji="0" lang="ru-RU" sz="12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ea typeface="Times New Roman" pitchFamily="18" charset="0"/>
                <a:cs typeface="Arial" pitchFamily="34" charset="0"/>
              </a:rPr>
              <a:t>В зависимости от активности ребенка его участие может быть квалифицировано как инициативное или пассивное, а речевые ответы как развернутые или краткие, самостоятельные или с опорой на лексику вопроса. Лучше всего вопросы задавать разные по содержанию, </a:t>
            </a:r>
            <a:r>
              <a:rPr kumimoji="0" lang="ru-RU" sz="1200" b="0" i="0" u="none" strike="noStrike" cap="none" normalizeH="0" baseline="0" dirty="0" err="1" smtClean="0">
                <a:ln>
                  <a:noFill/>
                </a:ln>
                <a:solidFill>
                  <a:srgbClr val="000000"/>
                </a:solidFill>
                <a:effectLst/>
                <a:ea typeface="Times New Roman" pitchFamily="18" charset="0"/>
                <a:cs typeface="Arial" pitchFamily="34" charset="0"/>
              </a:rPr>
              <a:t>внеконтекстные</a:t>
            </a:r>
            <a:r>
              <a:rPr kumimoji="0" lang="ru-RU" sz="1200" b="0" i="0" u="none" strike="noStrike" cap="none" normalizeH="0" baseline="0" dirty="0" smtClean="0">
                <a:ln>
                  <a:noFill/>
                </a:ln>
                <a:solidFill>
                  <a:srgbClr val="000000"/>
                </a:solidFill>
                <a:effectLst/>
                <a:ea typeface="Times New Roman" pitchFamily="18" charset="0"/>
                <a:cs typeface="Arial" pitchFamily="34" charset="0"/>
              </a:rPr>
              <a:t>, не связанные с общей темой. </a:t>
            </a:r>
            <a:endParaRPr kumimoji="0" lang="ru-RU" sz="1200" b="0" i="0" u="none" strike="noStrike" cap="none" normalizeH="0" baseline="0" dirty="0" smtClean="0">
              <a:ln>
                <a:noFill/>
              </a:ln>
              <a:solidFill>
                <a:schemeClr val="tx1"/>
              </a:solidFill>
              <a:effectLst/>
              <a:cs typeface="Arial" pitchFamily="34" charset="0"/>
            </a:endParaRPr>
          </a:p>
        </p:txBody>
      </p:sp>
      <p:pic>
        <p:nvPicPr>
          <p:cNvPr id="1031" name="Picture 7" descr="C:\Users\мк\Pictures\оформление\рисунки для оформлений буклетов\rsNHKYJrc70.jpg"/>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143248" y="4357686"/>
            <a:ext cx="3205164" cy="2326751"/>
          </a:xfrm>
          <a:prstGeom prst="rect">
            <a:avLst/>
          </a:prstGeom>
          <a:noFill/>
        </p:spPr>
      </p:pic>
    </p:spTree>
    <p:extLst>
      <p:ext uri="{BB962C8B-B14F-4D97-AF65-F5344CB8AC3E}">
        <p14:creationId xmlns:p14="http://schemas.microsoft.com/office/powerpoint/2010/main" val="1042093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10436" cy="749432"/>
          </a:xfrm>
        </p:spPr>
        <p:style>
          <a:lnRef idx="3">
            <a:schemeClr val="lt1"/>
          </a:lnRef>
          <a:fillRef idx="1">
            <a:schemeClr val="accent5"/>
          </a:fillRef>
          <a:effectRef idx="1">
            <a:schemeClr val="accent5"/>
          </a:effectRef>
          <a:fontRef idx="minor">
            <a:schemeClr val="lt1"/>
          </a:fontRef>
        </p:style>
        <p:txBody>
          <a:bodyPr>
            <a:normAutofit/>
          </a:bodyPr>
          <a:lstStyle/>
          <a:p>
            <a:r>
              <a:rPr lang="ru-RU" sz="3200" dirty="0" smtClean="0"/>
              <a:t>Педагог-психолог советует</a:t>
            </a:r>
            <a:endParaRPr lang="ru-RU" sz="3200" dirty="0"/>
          </a:p>
        </p:txBody>
      </p:sp>
      <p:sp>
        <p:nvSpPr>
          <p:cNvPr id="3" name="Содержимое 2"/>
          <p:cNvSpPr>
            <a:spLocks noGrp="1"/>
          </p:cNvSpPr>
          <p:nvPr>
            <p:ph idx="1"/>
          </p:nvPr>
        </p:nvSpPr>
        <p:spPr>
          <a:xfrm>
            <a:off x="0" y="1259633"/>
            <a:ext cx="6858000" cy="7488831"/>
          </a:xfrm>
          <a:solidFill>
            <a:schemeClr val="accent6">
              <a:lumMod val="20000"/>
              <a:lumOff val="80000"/>
              <a:alpha val="40000"/>
            </a:schemeClr>
          </a:solidFill>
        </p:spPr>
        <p:txBody>
          <a:bodyPr>
            <a:noAutofit/>
          </a:bodyPr>
          <a:lstStyle/>
          <a:p>
            <a:r>
              <a:rPr lang="ru-RU" sz="1300" u="sng" dirty="0" smtClean="0"/>
              <a:t>Советы родителям</a:t>
            </a:r>
            <a:br>
              <a:rPr lang="ru-RU" sz="1300" u="sng" dirty="0" smtClean="0"/>
            </a:br>
            <a:r>
              <a:rPr lang="ru-RU" sz="1300" dirty="0" smtClean="0"/>
              <a:t>Не удивляйтесь, если вы уже справились с проблемой адаптации, а она опять возникла после болезни или больших выходных, когда ребенок долго находился дома;</a:t>
            </a:r>
          </a:p>
          <a:p>
            <a:r>
              <a:rPr lang="ru-RU" sz="1300" dirty="0" smtClean="0"/>
              <a:t>Искренне радуйтесь успехам малыша и ищите как можно больше </a:t>
            </a:r>
            <a:r>
              <a:rPr lang="ru-RU" sz="1300" dirty="0" err="1" smtClean="0"/>
              <a:t>плюсов;В</a:t>
            </a:r>
            <a:r>
              <a:rPr lang="ru-RU" sz="1300" dirty="0" smtClean="0"/>
              <a:t> саду дети очень скучают по родителям, дома не отправляйте его играть с игрушками, если он хочет побыть с вами; Создайте дома атмосферу уютной тишины и спокойствия; Перед сном почитайте малышу книжку, послушайте музыку, спокойно поговорите о чем-нибудь.</a:t>
            </a:r>
            <a:br>
              <a:rPr lang="ru-RU" sz="1300" dirty="0" smtClean="0"/>
            </a:br>
            <a:r>
              <a:rPr lang="ru-RU" sz="1300" u="sng" dirty="0" smtClean="0"/>
              <a:t>Советы родителям</a:t>
            </a:r>
            <a:br>
              <a:rPr lang="ru-RU" sz="1300" u="sng" dirty="0" smtClean="0"/>
            </a:br>
            <a:r>
              <a:rPr lang="ru-RU" sz="1300" dirty="0" smtClean="0"/>
              <a:t>Признаки успешной адаптации малыша в </a:t>
            </a:r>
            <a:r>
              <a:rPr lang="ru-RU" sz="1300" dirty="0" err="1" smtClean="0"/>
              <a:t>д</a:t>
            </a:r>
            <a:r>
              <a:rPr lang="ru-RU" sz="1300" dirty="0" smtClean="0"/>
              <a:t>/с: Нормальный сон (засыпает как обычно, по ночам не просыпается, не плачет, не разговаривает во сне; Хороший аппетит; Нормальное поведение, дома ведет себя обычно – не цепляется за маму, не бегает, не капризничает и т. п.; Нормальное настроение, легко просыпается утром; Желание идти в детский сад.</a:t>
            </a:r>
            <a:br>
              <a:rPr lang="ru-RU" sz="1300" dirty="0" smtClean="0"/>
            </a:br>
            <a:r>
              <a:rPr lang="ru-RU" sz="1300" u="sng" dirty="0" smtClean="0"/>
              <a:t>Советы родителям</a:t>
            </a:r>
            <a:r>
              <a:rPr lang="ru-RU" sz="1300" dirty="0" smtClean="0"/>
              <a:t/>
            </a:r>
            <a:br>
              <a:rPr lang="ru-RU" sz="1300" dirty="0" smtClean="0"/>
            </a:br>
            <a:r>
              <a:rPr lang="ru-RU" sz="1300" b="1" dirty="0" smtClean="0"/>
              <a:t>Признаки </a:t>
            </a:r>
            <a:r>
              <a:rPr lang="ru-RU" sz="1300" b="1" dirty="0" err="1" smtClean="0"/>
              <a:t>дезадаптации</a:t>
            </a:r>
            <a:r>
              <a:rPr lang="ru-RU" sz="1300" dirty="0" smtClean="0"/>
              <a:t>: Нарушение сна, плохо засыпает, часто просыпается по ночам, разговаривает во сне, много ворочается, чаще встает по ночам на горшок или начинает писаться в кровати; Нарушение аппетита, отказывается от еды, ест мало, жалуется на боли в животе; Появление вялости, капризности; Появление агрессивности, часто меняется настроение; Ребенок стал чаще болеть</a:t>
            </a:r>
            <a:br>
              <a:rPr lang="ru-RU" sz="1300" dirty="0" smtClean="0"/>
            </a:br>
            <a:r>
              <a:rPr lang="ru-RU" sz="1300" u="sng" dirty="0" smtClean="0"/>
              <a:t>Советы родителям</a:t>
            </a:r>
            <a:r>
              <a:rPr lang="ru-RU" sz="1300" dirty="0" smtClean="0"/>
              <a:t/>
            </a:r>
            <a:br>
              <a:rPr lang="ru-RU" sz="1300" dirty="0" smtClean="0"/>
            </a:br>
            <a:r>
              <a:rPr lang="ru-RU" sz="1300" dirty="0" smtClean="0"/>
              <a:t>Факторы, мешающие адаптации малыша к </a:t>
            </a:r>
            <a:r>
              <a:rPr lang="ru-RU" sz="1300" dirty="0" err="1" smtClean="0"/>
              <a:t>д</a:t>
            </a:r>
            <a:r>
              <a:rPr lang="ru-RU" sz="1300" dirty="0" smtClean="0"/>
              <a:t>/с: Слишком сильная зависимость ребенка от мамы; Чрезмерная тревожность родителей; Нежелание взрослых давать большую самостоятельность малышу; Воспитание ребенка в духу вседозволенности; Неврологическая симптоматика у ребенка: </a:t>
            </a:r>
            <a:r>
              <a:rPr lang="ru-RU" sz="1300" dirty="0" err="1" smtClean="0"/>
              <a:t>астеничность</a:t>
            </a:r>
            <a:r>
              <a:rPr lang="ru-RU" sz="1300" dirty="0" smtClean="0"/>
              <a:t>, </a:t>
            </a:r>
            <a:r>
              <a:rPr lang="ru-RU" sz="1300" dirty="0" err="1" smtClean="0"/>
              <a:t>гиперактивность</a:t>
            </a:r>
            <a:r>
              <a:rPr lang="ru-RU" sz="1300" dirty="0" smtClean="0"/>
              <a:t> и т. п. ; Болезненность малыша; Отсутствие в доме адекватного малышу режима дня.</a:t>
            </a:r>
            <a:br>
              <a:rPr lang="ru-RU" sz="1300" dirty="0" smtClean="0"/>
            </a:br>
            <a:r>
              <a:rPr lang="ru-RU" sz="1300" dirty="0" smtClean="0"/>
              <a:t>Советы родителям</a:t>
            </a:r>
            <a:br>
              <a:rPr lang="ru-RU" sz="1300" dirty="0" smtClean="0"/>
            </a:br>
            <a:r>
              <a:rPr lang="ru-RU" sz="1300" b="1" u="sng" dirty="0" smtClean="0"/>
              <a:t>Помните всегда</a:t>
            </a:r>
            <a:r>
              <a:rPr lang="ru-RU" sz="1300" dirty="0" smtClean="0"/>
              <a:t>: От родителей во многом зависит эмоциональный настрой ребенка. Никогда не говорите фразы типа: "Вот будешь вести себя плохо, в садике тебя накажут". По утрам когда собираетесь в дет сад, старайтесь создавать спокойную, жизнерадостную атмосферу, с позитивным настроем обсуждайте предстоящий день. Тогда он точно будет удачным и для вас и для ребенка.</a:t>
            </a:r>
          </a:p>
          <a:p>
            <a:endParaRPr lang="ru-RU" sz="1300" dirty="0" smtClean="0"/>
          </a:p>
        </p:txBody>
      </p:sp>
    </p:spTree>
    <p:extLst>
      <p:ext uri="{BB962C8B-B14F-4D97-AF65-F5344CB8AC3E}">
        <p14:creationId xmlns:p14="http://schemas.microsoft.com/office/powerpoint/2010/main" val="1462741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91" y="142844"/>
            <a:ext cx="6500858" cy="491040"/>
          </a:xfrm>
        </p:spPr>
        <p:style>
          <a:lnRef idx="3">
            <a:schemeClr val="lt1"/>
          </a:lnRef>
          <a:fillRef idx="1">
            <a:schemeClr val="accent5"/>
          </a:fillRef>
          <a:effectRef idx="1">
            <a:schemeClr val="accent5"/>
          </a:effectRef>
          <a:fontRef idx="minor">
            <a:schemeClr val="lt1"/>
          </a:fontRef>
        </p:style>
        <p:txBody>
          <a:bodyPr>
            <a:noAutofit/>
          </a:bodyPr>
          <a:lstStyle/>
          <a:p>
            <a:r>
              <a:rPr lang="ru-RU" sz="2400" dirty="0" smtClean="0"/>
              <a:t>Профилактика  жестокого обращения с детьми</a:t>
            </a:r>
            <a:endParaRPr lang="ru-RU" sz="2400" dirty="0"/>
          </a:p>
        </p:txBody>
      </p:sp>
      <p:sp>
        <p:nvSpPr>
          <p:cNvPr id="3" name="Содержимое 2"/>
          <p:cNvSpPr>
            <a:spLocks noGrp="1"/>
          </p:cNvSpPr>
          <p:nvPr>
            <p:ph idx="1"/>
          </p:nvPr>
        </p:nvSpPr>
        <p:spPr>
          <a:xfrm>
            <a:off x="0" y="714349"/>
            <a:ext cx="6858000" cy="8034115"/>
          </a:xfrm>
          <a:solidFill>
            <a:schemeClr val="accent6">
              <a:lumMod val="20000"/>
              <a:lumOff val="80000"/>
              <a:alpha val="40000"/>
            </a:schemeClr>
          </a:solidFill>
        </p:spPr>
        <p:txBody>
          <a:bodyPr>
            <a:noAutofit/>
          </a:bodyPr>
          <a:lstStyle/>
          <a:p>
            <a:r>
              <a:rPr lang="ru-RU" sz="1200" dirty="0" smtClean="0">
                <a:latin typeface="Times New Roman" pitchFamily="18" charset="0"/>
                <a:cs typeface="Times New Roman" pitchFamily="18" charset="0"/>
              </a:rPr>
              <a:t>Родительский дом и семья являются для несовершеннолетних детей гарантами стабильности и надежности.</a:t>
            </a:r>
          </a:p>
          <a:p>
            <a:r>
              <a:rPr lang="ru-RU" sz="1200" b="1" dirty="0" smtClean="0">
                <a:latin typeface="Times New Roman" pitchFamily="18" charset="0"/>
                <a:cs typeface="Times New Roman" pitchFamily="18" charset="0"/>
              </a:rPr>
              <a:t>Жестокое обращение с детьми: что это такое? </a:t>
            </a:r>
            <a:r>
              <a:rPr lang="ru-RU" sz="1200" dirty="0" smtClean="0">
                <a:latin typeface="Times New Roman" pitchFamily="18" charset="0"/>
                <a:cs typeface="Times New Roman" pitchFamily="18" charset="0"/>
              </a:rPr>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Жестокое обращение с детьми в семье (то есть несовершеннолетними гражданами от рождения до 18 лет) включает в себя любую форму плохого обращения, допускаемого родителями (другими членами семьи ребенка), опекунами, приемными родителями.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Различают четыре основные формы жестокого обращения с детьми: физическое, сексуальное, психическое насилие (психологические или эмоциональное), пренебрежение основными нуждами ребенка.</a:t>
            </a:r>
          </a:p>
          <a:p>
            <a:r>
              <a:rPr lang="ru-RU" sz="1200" u="sng" dirty="0" smtClean="0">
                <a:latin typeface="Times New Roman" pitchFamily="18" charset="0"/>
                <a:cs typeface="Times New Roman" pitchFamily="18" charset="0"/>
              </a:rPr>
              <a:t> Физическое насилие</a:t>
            </a:r>
            <a:r>
              <a:rPr lang="ru-RU" sz="1200" dirty="0" smtClean="0">
                <a:latin typeface="Times New Roman" pitchFamily="18" charset="0"/>
                <a:cs typeface="Times New Roman" pitchFamily="18" charset="0"/>
              </a:rPr>
              <a:t> – это преднамеренное нанесение физических повреждений ребенку.</a:t>
            </a:r>
          </a:p>
          <a:p>
            <a:r>
              <a:rPr lang="ru-RU" sz="1200" u="sng" dirty="0" smtClean="0">
                <a:latin typeface="Times New Roman" pitchFamily="18" charset="0"/>
                <a:cs typeface="Times New Roman" pitchFamily="18" charset="0"/>
              </a:rPr>
              <a:t> Сексуальное насилие</a:t>
            </a:r>
            <a:r>
              <a:rPr lang="ru-RU" sz="1200" dirty="0" smtClean="0">
                <a:latin typeface="Times New Roman" pitchFamily="18" charset="0"/>
                <a:cs typeface="Times New Roman" pitchFamily="18" charset="0"/>
              </a:rPr>
              <a:t> – это вовлечение ребенка с его согласия или без такового в сексуальные действия с взрослыми с целью получения последними удовлетворения или выгоды. Согласие ребенка на сексуальный контакт не дает оснований считать его ненасильственным, поскольку ребенок не обладает свободой воли и не может предвидеть все негативные для себя последствия.</a:t>
            </a:r>
          </a:p>
          <a:p>
            <a:r>
              <a:rPr lang="ru-RU" sz="1200" u="sng" dirty="0" smtClean="0">
                <a:latin typeface="Times New Roman" pitchFamily="18" charset="0"/>
                <a:cs typeface="Times New Roman" pitchFamily="18" charset="0"/>
              </a:rPr>
              <a:t> Психологического (эмоциональное) насилие</a:t>
            </a:r>
            <a:r>
              <a:rPr lang="ru-RU" sz="1200" dirty="0" smtClean="0">
                <a:latin typeface="Times New Roman" pitchFamily="18" charset="0"/>
                <a:cs typeface="Times New Roman" pitchFamily="18" charset="0"/>
              </a:rPr>
              <a:t> – это периодическое, длительное или постоянное психическое воздействие на ребенка, тормозящее развитие личности и приводящее к формированию патологических черт характера.</a:t>
            </a:r>
          </a:p>
          <a:p>
            <a:pPr>
              <a:buNone/>
            </a:pPr>
            <a:r>
              <a:rPr lang="ru-RU" sz="1200" dirty="0" smtClean="0">
                <a:latin typeface="Times New Roman" pitchFamily="18" charset="0"/>
                <a:cs typeface="Times New Roman" pitchFamily="18" charset="0"/>
              </a:rPr>
              <a:t>Примеры эмоционального и психологического насилия:</a:t>
            </a:r>
          </a:p>
          <a:p>
            <a:pPr>
              <a:buNone/>
            </a:pPr>
            <a:r>
              <a:rPr lang="ru-RU" sz="1200" dirty="0" smtClean="0">
                <a:latin typeface="Times New Roman" pitchFamily="18" charset="0"/>
                <a:cs typeface="Times New Roman" pitchFamily="18" charset="0"/>
              </a:rPr>
              <a:t>- запугивание ребенка - ему внушают страх с помощью действий, жестов, взглядов</a:t>
            </a:r>
            <a:r>
              <a:rPr lang="ru-RU" sz="1200" dirty="0" smtClean="0">
                <a:latin typeface="Times New Roman" pitchFamily="18" charset="0"/>
                <a:cs typeface="Times New Roman" pitchFamily="18" charset="0"/>
              </a:rPr>
              <a:t>,</a:t>
            </a:r>
            <a:r>
              <a:rPr lang="ru-RU" sz="1200" dirty="0" smtClean="0">
                <a:latin typeface="Times New Roman" pitchFamily="18" charset="0"/>
                <a:cs typeface="Times New Roman" pitchFamily="18" charset="0"/>
              </a:rPr>
              <a:t> используют для запугивания свой рост, возраст, на него кричат,</a:t>
            </a:r>
          </a:p>
          <a:p>
            <a:pPr>
              <a:buNone/>
            </a:pPr>
            <a:r>
              <a:rPr lang="ru-RU" sz="1200" dirty="0" smtClean="0">
                <a:latin typeface="Times New Roman" pitchFamily="18" charset="0"/>
                <a:cs typeface="Times New Roman" pitchFamily="18" charset="0"/>
              </a:rPr>
              <a:t>- угрожают насилием по отношению к другим (родителям ребенка, друзьям, животным и так далее).</a:t>
            </a:r>
          </a:p>
          <a:p>
            <a:pPr>
              <a:buNone/>
            </a:pPr>
            <a:r>
              <a:rPr lang="ru-RU" sz="1200" dirty="0" smtClean="0">
                <a:latin typeface="Times New Roman" pitchFamily="18" charset="0"/>
                <a:cs typeface="Times New Roman" pitchFamily="18" charset="0"/>
              </a:rPr>
              <a:t>- использование силы общественных институтов -  религиозной организации, суда, милиции, школы, спецшколы для детей, приюта, родственников, психиатрической больницы и так далее.</a:t>
            </a:r>
          </a:p>
          <a:p>
            <a:pPr>
              <a:buNone/>
            </a:pPr>
            <a:r>
              <a:rPr lang="ru-RU" sz="1200" dirty="0" smtClean="0">
                <a:latin typeface="Times New Roman" pitchFamily="18" charset="0"/>
                <a:cs typeface="Times New Roman" pitchFamily="18" charset="0"/>
              </a:rPr>
              <a:t>- использование изоляции -  контролируют его доступ к общению со сверстниками, взрослыми, братьями и сестрами, родителями, бабушкой и дедушкой</a:t>
            </a:r>
          </a:p>
          <a:p>
            <a:pPr>
              <a:buNone/>
            </a:pPr>
            <a:r>
              <a:rPr lang="ru-RU" sz="1200" dirty="0" smtClean="0">
                <a:latin typeface="Times New Roman" pitchFamily="18" charset="0"/>
                <a:cs typeface="Times New Roman" pitchFamily="18" charset="0"/>
              </a:rPr>
              <a:t>Над ребенком также совершают эмоциональное насилие, если: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унижают его достоинство,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используют обидные прозвища,</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используют его в качестве доверенного лица,</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при общении с ребенком проявляют непоследовательность,</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ребенка стыдят,</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используют ребенка в качестве передатчика информации другому родителю (взрослому) К ребенку относятся жестоко, если используют угрозы:</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угрозы бросить его (а в детском доме - исключить и перевести в другое учреждение),</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угрозы самоубийства, нанесения физического вреда себе или родственникам.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используют свои привилегии: обращаются с ребенком как со слугой, с подчиненным, </a:t>
            </a:r>
            <a:br>
              <a:rPr lang="ru-RU" sz="1200" dirty="0" smtClean="0">
                <a:latin typeface="Times New Roman" pitchFamily="18" charset="0"/>
                <a:cs typeface="Times New Roman" pitchFamily="18" charset="0"/>
              </a:rPr>
            </a:br>
            <a:r>
              <a:rPr lang="ru-RU" sz="1200" dirty="0" smtClean="0">
                <a:latin typeface="Times New Roman" pitchFamily="18" charset="0"/>
                <a:cs typeface="Times New Roman" pitchFamily="18" charset="0"/>
              </a:rPr>
              <a:t>-  отказываются сообщать ребенку о решениях, которые относятся непосредственно к нему, его судьбе: о посещениях его родителями, опекунами, ребенка перебивают во время разговоров.</a:t>
            </a:r>
          </a:p>
          <a:p>
            <a:pPr>
              <a:buNone/>
            </a:pPr>
            <a:r>
              <a:rPr lang="ru-RU" sz="1200" dirty="0" smtClean="0">
                <a:latin typeface="Times New Roman" pitchFamily="18" charset="0"/>
                <a:cs typeface="Times New Roman" pitchFamily="18" charset="0"/>
              </a:rPr>
              <a:t>Формы эмоционального, психологического и экономического насилия часто возводятся в ранг "системы воспитания", и бывает очень трудно скорректировать такую позицию людей, долг которых - забота, защита, опека, руководство, помощь и товарищество (это то, что должно вкладываться в понятие "воспитание").</a:t>
            </a:r>
          </a:p>
          <a:p>
            <a:pPr>
              <a:buNone/>
            </a:pPr>
            <a:endParaRPr lang="ru-RU" sz="1200" dirty="0" smtClean="0">
              <a:latin typeface="Times New Roman" pitchFamily="18" charset="0"/>
              <a:cs typeface="Times New Roman" pitchFamily="18" charset="0"/>
            </a:endParaRPr>
          </a:p>
          <a:p>
            <a:pPr>
              <a:buNone/>
            </a:pPr>
            <a:endParaRPr lang="ru-RU" sz="12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02296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218</Words>
  <Application>Microsoft Office PowerPoint</Application>
  <PresentationFormat>Экран (4:3)</PresentationFormat>
  <Paragraphs>26</Paragraphs>
  <Slides>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Развиваем речь!</vt:lpstr>
      <vt:lpstr>Педагог-психолог советует</vt:lpstr>
      <vt:lpstr>Профилактика  жестокого обращения с детьми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Развиваем речь!</dc:title>
  <cp:lastModifiedBy>User</cp:lastModifiedBy>
  <cp:revision>1</cp:revision>
  <dcterms:modified xsi:type="dcterms:W3CDTF">2018-08-23T07:55:15Z</dcterms:modified>
</cp:coreProperties>
</file>