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6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1" r:id="rId26"/>
    <p:sldId id="283" r:id="rId27"/>
  </p:sldIdLst>
  <p:sldSz cx="9144000" cy="6858000" type="screen4x3"/>
  <p:notesSz cx="6735763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977"/>
    <a:srgbClr val="157281"/>
    <a:srgbClr val="1985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solidFill>
                  <a:schemeClr val="accent1"/>
                </a:solidFill>
              </a:rPr>
              <a:t>Муниципальное автономное дошкольное </a:t>
            </a:r>
            <a:r>
              <a:rPr lang="ru-RU" sz="2200" b="1" i="1" dirty="0" smtClean="0">
                <a:solidFill>
                  <a:schemeClr val="accent1"/>
                </a:solidFill>
              </a:rPr>
              <a:t>образовательное учреждение </a:t>
            </a:r>
            <a:r>
              <a:rPr lang="ru-RU" sz="2200" b="1" i="1" dirty="0" smtClean="0">
                <a:solidFill>
                  <a:schemeClr val="accent1"/>
                </a:solidFill>
              </a:rPr>
              <a:t>«Детский сад №4 «Утёнок» </a:t>
            </a:r>
            <a:r>
              <a:rPr lang="ru-RU" sz="2200" b="1" i="1" dirty="0" smtClean="0">
                <a:solidFill>
                  <a:schemeClr val="accent1"/>
                </a:solidFill>
              </a:rPr>
              <a:t/>
            </a:r>
            <a:br>
              <a:rPr lang="ru-RU" sz="2200" b="1" i="1" dirty="0" smtClean="0">
                <a:solidFill>
                  <a:schemeClr val="accent1"/>
                </a:solidFill>
              </a:rPr>
            </a:br>
            <a:r>
              <a:rPr lang="ru-RU" sz="2200" b="1" i="1" dirty="0" smtClean="0">
                <a:solidFill>
                  <a:schemeClr val="accent1"/>
                </a:solidFill>
              </a:rPr>
              <a:t>комбинированного </a:t>
            </a:r>
            <a:r>
              <a:rPr lang="ru-RU" sz="2200" b="1" i="1" dirty="0" smtClean="0">
                <a:solidFill>
                  <a:schemeClr val="accent1"/>
                </a:solidFill>
              </a:rPr>
              <a:t>вида</a:t>
            </a:r>
            <a:r>
              <a:rPr lang="ru-RU" sz="2400" b="1" i="1" dirty="0" smtClean="0">
                <a:solidFill>
                  <a:schemeClr val="accent1"/>
                </a:solidFill>
              </a:rPr>
              <a:t/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представляет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716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/>
              <a:t>Проект </a:t>
            </a:r>
            <a:endParaRPr lang="ru-RU" sz="3600" b="1" i="1" dirty="0" smtClean="0"/>
          </a:p>
          <a:p>
            <a:pPr marL="0" indent="0" algn="ctr">
              <a:buNone/>
            </a:pPr>
            <a:r>
              <a:rPr lang="ru-RU" sz="3600" b="1" i="1" dirty="0" smtClean="0"/>
              <a:t>«Традиции </a:t>
            </a:r>
            <a:r>
              <a:rPr lang="ru-RU" sz="3600" b="1" i="1" dirty="0"/>
              <a:t>русского народа</a:t>
            </a:r>
            <a:r>
              <a:rPr lang="ru-RU" sz="3600" b="1" i="1" dirty="0" smtClean="0"/>
              <a:t>»</a:t>
            </a:r>
          </a:p>
          <a:p>
            <a:pPr marL="0" indent="0" algn="ctr">
              <a:buNone/>
            </a:pPr>
            <a:endParaRPr lang="ru-RU" sz="3600" b="1" i="1" dirty="0"/>
          </a:p>
          <a:p>
            <a:pPr algn="r">
              <a:buNone/>
            </a:pPr>
            <a:r>
              <a:rPr lang="ru-RU" sz="1800" dirty="0" smtClean="0"/>
              <a:t>Воспитатель МАДОУ </a:t>
            </a:r>
          </a:p>
          <a:p>
            <a:pPr algn="r">
              <a:buNone/>
            </a:pPr>
            <a:r>
              <a:rPr lang="ru-RU" sz="1800" dirty="0" smtClean="0"/>
              <a:t>«Детский сад № 4 «Утёнок»</a:t>
            </a:r>
          </a:p>
          <a:p>
            <a:pPr algn="r">
              <a:buNone/>
            </a:pPr>
            <a:r>
              <a:rPr lang="ru-RU" sz="1800" dirty="0" smtClean="0"/>
              <a:t>О.Г. Терентьева</a:t>
            </a:r>
          </a:p>
          <a:p>
            <a:pPr algn="r">
              <a:buNone/>
            </a:pPr>
            <a:r>
              <a:rPr lang="ru-RU" sz="1800" dirty="0" smtClean="0"/>
              <a:t>1 кв.категория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0023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Механизмы реализации проекта: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2400" b="1" dirty="0" smtClean="0"/>
              <a:t>Активное </a:t>
            </a:r>
            <a:r>
              <a:rPr lang="ru-RU" sz="2400" b="1" dirty="0"/>
              <a:t>взаимодействие всех участников </a:t>
            </a:r>
            <a:r>
              <a:rPr lang="ru-RU" sz="2400" b="1" dirty="0" smtClean="0"/>
              <a:t>образовательного </a:t>
            </a:r>
            <a:r>
              <a:rPr lang="ru-RU" sz="2400" b="1" dirty="0"/>
              <a:t>процесса;</a:t>
            </a:r>
          </a:p>
          <a:p>
            <a:pPr marL="0" indent="0">
              <a:buNone/>
            </a:pPr>
            <a:r>
              <a:rPr lang="ru-RU" sz="2400" b="1" dirty="0"/>
              <a:t>- Формирование партнерского сообщества сотрудников МАДОУ </a:t>
            </a:r>
            <a:r>
              <a:rPr lang="ru-RU" sz="2400" b="1" dirty="0" smtClean="0"/>
              <a:t>«Детский сад</a:t>
            </a:r>
            <a:r>
              <a:rPr lang="ru-RU" sz="2400" b="1" dirty="0" smtClean="0"/>
              <a:t> </a:t>
            </a:r>
            <a:r>
              <a:rPr lang="ru-RU" sz="2400" b="1" dirty="0"/>
              <a:t>№ 4 «Утёнок», детей и родителей в процессе организации работы по духовно-нравственному </a:t>
            </a:r>
            <a:r>
              <a:rPr lang="ru-RU" sz="2400" b="1" dirty="0" smtClean="0"/>
              <a:t>воспитанию;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- Взаимодействие детско-родительского и педагогического коллектива с образовательными и культурными </a:t>
            </a:r>
            <a:r>
              <a:rPr lang="ru-RU" sz="2400" b="1" dirty="0" smtClean="0"/>
              <a:t>организациями</a:t>
            </a:r>
            <a:r>
              <a:rPr lang="ru-RU" sz="2400" b="1" dirty="0" smtClean="0"/>
              <a:t> </a:t>
            </a:r>
            <a:r>
              <a:rPr lang="ru-RU" sz="2400" b="1" dirty="0"/>
              <a:t>города.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4828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Методы реализации проекта: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916832"/>
            <a:ext cx="8197110" cy="366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1.Наглядно-действенный </a:t>
            </a:r>
            <a:r>
              <a:rPr lang="ru-RU" sz="2400" b="1" dirty="0" smtClean="0"/>
              <a:t>метод.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2</a:t>
            </a:r>
            <a:r>
              <a:rPr lang="ru-RU" sz="2400" b="1" dirty="0"/>
              <a:t>. Словесно-образный </a:t>
            </a:r>
            <a:r>
              <a:rPr lang="ru-RU" sz="2400" b="1" dirty="0" smtClean="0"/>
              <a:t>метод.</a:t>
            </a:r>
            <a:r>
              <a:rPr lang="ru-RU" sz="2400" b="1" dirty="0"/>
              <a:t> </a:t>
            </a:r>
          </a:p>
          <a:p>
            <a:pPr marL="0" indent="0">
              <a:buNone/>
            </a:pPr>
            <a:r>
              <a:rPr lang="ru-RU" sz="2400" b="1" dirty="0" smtClean="0"/>
              <a:t>3. Практический метод.</a:t>
            </a:r>
            <a:endParaRPr lang="ru-RU" sz="2400" b="1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60554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Принципы: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sz="3200" b="1" dirty="0" smtClean="0"/>
              <a:t>. </a:t>
            </a:r>
            <a:r>
              <a:rPr lang="ru-RU" sz="3300" b="1" dirty="0" smtClean="0"/>
              <a:t>Доступность </a:t>
            </a:r>
            <a:r>
              <a:rPr lang="ru-RU" sz="3300" b="1" dirty="0"/>
              <a:t>- содержание материала представлено детям в доступной и привлекательной форме</a:t>
            </a:r>
            <a:r>
              <a:rPr lang="ru-RU" sz="3300" b="1" dirty="0" smtClean="0"/>
              <a:t>;</a:t>
            </a:r>
          </a:p>
          <a:p>
            <a:pPr marL="0" indent="0">
              <a:buNone/>
            </a:pPr>
            <a:r>
              <a:rPr lang="ru-RU" sz="3300" b="1" dirty="0"/>
              <a:t/>
            </a:r>
            <a:br>
              <a:rPr lang="ru-RU" sz="3300" b="1" dirty="0"/>
            </a:br>
            <a:r>
              <a:rPr lang="ru-RU" sz="3300" b="1" dirty="0" smtClean="0"/>
              <a:t>2</a:t>
            </a:r>
            <a:r>
              <a:rPr lang="ru-RU" sz="3300" b="1" dirty="0"/>
              <a:t>. Гуманистичность - ребенок является активным субъектом совместной деятельности с педагогом, </a:t>
            </a:r>
            <a:r>
              <a:rPr lang="ru-RU" sz="3300" b="1" dirty="0" smtClean="0"/>
              <a:t>основанным </a:t>
            </a:r>
            <a:r>
              <a:rPr lang="ru-RU" sz="3300" b="1" dirty="0"/>
              <a:t>на сотрудничестве, демократических и творческих </a:t>
            </a:r>
            <a:r>
              <a:rPr lang="ru-RU" sz="3300" b="1" dirty="0" smtClean="0"/>
              <a:t>началах;</a:t>
            </a:r>
          </a:p>
          <a:p>
            <a:pPr marL="0" indent="0">
              <a:buNone/>
            </a:pPr>
            <a:r>
              <a:rPr lang="ru-RU" sz="3300" b="1" dirty="0"/>
              <a:t/>
            </a:r>
            <a:br>
              <a:rPr lang="ru-RU" sz="3300" b="1" dirty="0"/>
            </a:br>
            <a:r>
              <a:rPr lang="ru-RU" sz="3300" b="1" dirty="0" smtClean="0"/>
              <a:t>3</a:t>
            </a:r>
            <a:r>
              <a:rPr lang="ru-RU" sz="3300" b="1" dirty="0"/>
              <a:t>.  Деятельность - знания, которые ребенок  усваивают в процессе обучения, становятся основой формирования мотивации его участия в различных посильных видах деятельности</a:t>
            </a:r>
            <a:r>
              <a:rPr lang="ru-RU" sz="3300" b="1" dirty="0" smtClean="0"/>
              <a:t>;</a:t>
            </a:r>
          </a:p>
          <a:p>
            <a:pPr marL="0" indent="0">
              <a:buNone/>
            </a:pPr>
            <a:r>
              <a:rPr lang="ru-RU" sz="3300" b="1" dirty="0"/>
              <a:t/>
            </a:r>
            <a:br>
              <a:rPr lang="ru-RU" sz="3300" b="1" dirty="0"/>
            </a:br>
            <a:r>
              <a:rPr lang="ru-RU" sz="3300" b="1" dirty="0" smtClean="0"/>
              <a:t>4</a:t>
            </a:r>
            <a:r>
              <a:rPr lang="ru-RU" sz="3300" b="1" dirty="0"/>
              <a:t>. Интеграция - реализация задач происходит через познавательную, изобразительную, продуктивную деятельность: сочетание обучения и духовно-нравственного воспитания в эстетическое, интеллектуальное, физическое развитие и трудовое воспитание;</a:t>
            </a:r>
          </a:p>
          <a:p>
            <a:pPr marL="0" indent="0">
              <a:buNone/>
            </a:pPr>
            <a:r>
              <a:rPr lang="ru-RU" sz="3300" b="1" dirty="0"/>
              <a:t>5. Системность - принцип системности предполагает </a:t>
            </a:r>
            <a:r>
              <a:rPr lang="ru-RU" sz="3300" b="1" dirty="0" smtClean="0"/>
              <a:t>последовательное </a:t>
            </a:r>
            <a:r>
              <a:rPr lang="ru-RU" sz="3300" b="1" dirty="0"/>
              <a:t>усвоение знаний, приобретение навыков, когда каждое последующее формирующееся представление или понятие вытекает из предыдущего и основывается на нем.</a:t>
            </a:r>
          </a:p>
          <a:p>
            <a:pPr marL="0" indent="0">
              <a:buNone/>
            </a:pPr>
            <a:r>
              <a:rPr lang="ru-RU" sz="3300" b="1" dirty="0"/>
              <a:t>6</a:t>
            </a:r>
            <a:r>
              <a:rPr lang="ru-RU" sz="3300" b="1" i="1" dirty="0"/>
              <a:t>. </a:t>
            </a:r>
            <a:r>
              <a:rPr lang="ru-RU" sz="3300" b="1" dirty="0"/>
              <a:t>Непрерывность  и преемственность воспитания в семье и ДОУ на основе сотрудничества.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5902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Под проект: «Любимые сказки»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Цель проекта:</a:t>
            </a:r>
            <a:r>
              <a:rPr lang="ru-RU" dirty="0"/>
              <a:t> </a:t>
            </a:r>
            <a:r>
              <a:rPr lang="ru-RU" dirty="0" smtClean="0"/>
              <a:t>закрепление </a:t>
            </a:r>
            <a:r>
              <a:rPr lang="ru-RU" dirty="0"/>
              <a:t>и систематизация знаний детей о русских народных сказках.</a:t>
            </a:r>
          </a:p>
          <a:p>
            <a:pPr marL="0" indent="0">
              <a:buNone/>
            </a:pPr>
            <a:r>
              <a:rPr lang="ru-RU" b="1" dirty="0"/>
              <a:t>Задачи: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 Создать необходимые условия для знакомства детей с русскими народными сказками.</a:t>
            </a:r>
          </a:p>
          <a:p>
            <a:pPr marL="0" indent="0">
              <a:buNone/>
            </a:pPr>
            <a:r>
              <a:rPr lang="ru-RU" dirty="0"/>
              <a:t>2. Развивать познавательные способности ребенка, любознательность, творческое воображение, память, фантазию.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smtClean="0"/>
              <a:t>Обогатить </a:t>
            </a:r>
            <a:r>
              <a:rPr lang="ru-RU" dirty="0"/>
              <a:t>словарь, </a:t>
            </a:r>
            <a:r>
              <a:rPr lang="ru-RU" dirty="0" smtClean="0"/>
              <a:t>развивать грамматический строй, связную, выразительную речь;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 Формировать умение пересказывать </a:t>
            </a:r>
            <a:r>
              <a:rPr lang="ru-RU" dirty="0" smtClean="0"/>
              <a:t>сказки;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5. Закладывать основы нравственности, воспитывать моральные ценности.</a:t>
            </a:r>
          </a:p>
          <a:p>
            <a:pPr marL="0" indent="0">
              <a:buNone/>
            </a:pPr>
            <a:r>
              <a:rPr lang="ru-RU" dirty="0"/>
              <a:t>6. Приобщать детей к процессу познания добра и зла, честности и справедливости.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5942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Формы работы: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- </a:t>
            </a:r>
            <a:r>
              <a:rPr lang="ru-RU" sz="2400" b="1" dirty="0" smtClean="0"/>
              <a:t>НОД</a:t>
            </a:r>
            <a:r>
              <a:rPr lang="ru-RU" sz="2400" b="1" dirty="0"/>
              <a:t>.</a:t>
            </a:r>
            <a:r>
              <a:rPr lang="ru-RU" sz="2400" b="1" dirty="0" smtClean="0"/>
              <a:t> </a:t>
            </a:r>
          </a:p>
          <a:p>
            <a:pPr marL="0" indent="0">
              <a:buNone/>
            </a:pPr>
            <a:r>
              <a:rPr lang="ru-RU" sz="2400" b="1" dirty="0" smtClean="0"/>
              <a:t>- Дидактические игры.</a:t>
            </a:r>
          </a:p>
          <a:p>
            <a:pPr marL="0" indent="0">
              <a:buNone/>
            </a:pPr>
            <a:r>
              <a:rPr lang="ru-RU" sz="2400" b="1" dirty="0" smtClean="0"/>
              <a:t>-  Беседы.</a:t>
            </a:r>
          </a:p>
          <a:p>
            <a:pPr marL="0" indent="0">
              <a:buNone/>
            </a:pPr>
            <a:r>
              <a:rPr lang="ru-RU" sz="2400" b="1" dirty="0" smtClean="0"/>
              <a:t>- Рассказывание.</a:t>
            </a:r>
          </a:p>
          <a:p>
            <a:pPr marL="0" indent="0">
              <a:buNone/>
            </a:pPr>
            <a:r>
              <a:rPr lang="ru-RU" sz="2400" b="1" dirty="0" smtClean="0"/>
              <a:t>- Рассматривание иллюстраций. </a:t>
            </a:r>
          </a:p>
          <a:p>
            <a:pPr marL="0" indent="0">
              <a:buNone/>
            </a:pPr>
            <a:r>
              <a:rPr lang="ru-RU" sz="2400" b="1" dirty="0" smtClean="0"/>
              <a:t>- Театрализованные </a:t>
            </a:r>
            <a:r>
              <a:rPr lang="ru-RU" sz="2400" b="1" dirty="0"/>
              <a:t>игры.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61639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01080" cy="88176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Реализация </a:t>
            </a:r>
            <a:r>
              <a:rPr lang="ru-RU" sz="4000" b="1" dirty="0" smtClean="0"/>
              <a:t>проекта </a:t>
            </a:r>
            <a:br>
              <a:rPr lang="ru-RU" sz="4000" b="1" dirty="0" smtClean="0"/>
            </a:br>
            <a:r>
              <a:rPr lang="ru-RU" sz="4000" b="1" dirty="0" smtClean="0"/>
              <a:t>«Любимые сказки»:</a:t>
            </a:r>
            <a:endParaRPr lang="ru-RU" sz="4000" b="1" dirty="0"/>
          </a:p>
        </p:txBody>
      </p:sp>
      <p:pic>
        <p:nvPicPr>
          <p:cNvPr id="1026" name="Picture 2" descr="C:\Users\Дом_71\Desktop\Фото с планшета\IMG_20171018_074933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4008" y="2852936"/>
            <a:ext cx="4320480" cy="3749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11960" y="1196753"/>
            <a:ext cx="4474840" cy="79208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800" b="1" dirty="0" smtClean="0"/>
              <a:t>Центр книги</a:t>
            </a:r>
            <a:endParaRPr lang="ru-RU" sz="2800" b="1" dirty="0"/>
          </a:p>
        </p:txBody>
      </p:sp>
      <p:pic>
        <p:nvPicPr>
          <p:cNvPr id="1027" name="Picture 3" descr="C:\Users\Дом_71\Desktop\Фото с планшета\IMG_20171018_074755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888432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42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Дидактические игры:</a:t>
            </a:r>
            <a:endParaRPr lang="ru-RU" sz="4000" b="1" dirty="0"/>
          </a:p>
        </p:txBody>
      </p:sp>
      <p:pic>
        <p:nvPicPr>
          <p:cNvPr id="2050" name="Picture 2" descr="C:\Users\Дом_71\Desktop\Фото с планшета\IMG_20171018_07573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22"/>
          <a:stretch/>
        </p:blipFill>
        <p:spPr bwMode="auto">
          <a:xfrm>
            <a:off x="323528" y="1124744"/>
            <a:ext cx="3960440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м_71\Desktop\Фото с планшета\IMG_20171018_075731_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0" t="7673" r="3944" b="4303"/>
          <a:stretch/>
        </p:blipFill>
        <p:spPr bwMode="auto">
          <a:xfrm>
            <a:off x="5072066" y="1071546"/>
            <a:ext cx="3698282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4520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_71\Desktop\Фото с планшета\IMG_20171018_075710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37" t="2593" r="-285" b="-2593"/>
          <a:stretch/>
        </p:blipFill>
        <p:spPr bwMode="auto">
          <a:xfrm rot="5057123">
            <a:off x="-413383" y="1229412"/>
            <a:ext cx="5631731" cy="4069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ом_71\Desktop\Фото с планшета\IMG_20171018_075710_1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58" t="15831" r="7050"/>
          <a:stretch/>
        </p:blipFill>
        <p:spPr bwMode="auto">
          <a:xfrm rot="553800">
            <a:off x="4827988" y="1044934"/>
            <a:ext cx="3878564" cy="4804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5126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«Мы рассказываем сказки»</a:t>
            </a:r>
            <a:endParaRPr lang="ru-RU" sz="4000" b="1" dirty="0"/>
          </a:p>
        </p:txBody>
      </p:sp>
      <p:pic>
        <p:nvPicPr>
          <p:cNvPr id="4098" name="Picture 2" descr="C:\Users\Дом_71\Desktop\Фото с планшета\IMG_20171018_080239_1 - копия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0" t="16874" r="3128" b="7255"/>
          <a:stretch/>
        </p:blipFill>
        <p:spPr bwMode="auto">
          <a:xfrm>
            <a:off x="395536" y="1340768"/>
            <a:ext cx="8352927" cy="5112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5937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«Составим </a:t>
            </a:r>
            <a:r>
              <a:rPr lang="ru-RU" sz="4000" b="1" dirty="0" smtClean="0"/>
              <a:t>сказку</a:t>
            </a:r>
            <a:r>
              <a:rPr lang="ru-RU" sz="4000" b="1" dirty="0" smtClean="0"/>
              <a:t> </a:t>
            </a:r>
            <a:r>
              <a:rPr lang="ru-RU" sz="4000" b="1" dirty="0" smtClean="0"/>
              <a:t>из частей»</a:t>
            </a:r>
            <a:endParaRPr lang="ru-RU" sz="4000" b="1" dirty="0"/>
          </a:p>
        </p:txBody>
      </p:sp>
      <p:pic>
        <p:nvPicPr>
          <p:cNvPr id="5122" name="Picture 2" descr="C:\Users\Дом_71\Desktop\Фото с планшета\IMG_20171018_081902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1340768"/>
            <a:ext cx="3744416" cy="5013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ом_71\Desktop\Фото с планшета\IMG_20171018_08191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46"/>
          <a:stretch/>
        </p:blipFill>
        <p:spPr bwMode="auto">
          <a:xfrm>
            <a:off x="4788024" y="1412776"/>
            <a:ext cx="3671664" cy="5009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724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100" b="1" u="sng" dirty="0" smtClean="0">
                <a:solidFill>
                  <a:srgbClr val="198597"/>
                </a:solidFill>
                <a:latin typeface="+mn-lt"/>
              </a:rPr>
              <a:t>В</a:t>
            </a:r>
            <a:r>
              <a:rPr lang="ru-RU" sz="3100" b="1" u="sng" dirty="0" smtClean="0">
                <a:solidFill>
                  <a:srgbClr val="198597"/>
                </a:solidFill>
                <a:latin typeface="+mn-lt"/>
              </a:rPr>
              <a:t>ид проекта</a:t>
            </a:r>
            <a:r>
              <a:rPr lang="ru-RU" sz="3100" b="1" dirty="0" smtClean="0">
                <a:solidFill>
                  <a:srgbClr val="198597"/>
                </a:solidFill>
                <a:latin typeface="+mn-lt"/>
              </a:rPr>
              <a:t>: </a:t>
            </a:r>
            <a:r>
              <a:rPr lang="ru-RU" sz="3100" b="1" dirty="0" smtClean="0">
                <a:solidFill>
                  <a:schemeClr val="tx1"/>
                </a:solidFill>
                <a:latin typeface="+mn-lt"/>
              </a:rPr>
              <a:t>групповой.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100" b="1" u="sng" dirty="0" smtClean="0">
                <a:solidFill>
                  <a:srgbClr val="157281"/>
                </a:solidFill>
                <a:latin typeface="+mn-lt"/>
              </a:rPr>
              <a:t>Тип</a:t>
            </a:r>
            <a:r>
              <a:rPr lang="ru-RU" sz="3100" b="1" u="sng" dirty="0" smtClean="0">
                <a:solidFill>
                  <a:srgbClr val="157281"/>
                </a:solidFill>
                <a:latin typeface="+mn-lt"/>
              </a:rPr>
              <a:t> проекта</a:t>
            </a:r>
            <a:r>
              <a:rPr lang="ru-RU" sz="3100" b="1" dirty="0" smtClean="0">
                <a:solidFill>
                  <a:srgbClr val="157281"/>
                </a:solidFill>
                <a:latin typeface="+mn-lt"/>
              </a:rPr>
              <a:t>: </a:t>
            </a:r>
            <a:r>
              <a:rPr lang="ru-RU" sz="3100" b="1" dirty="0" smtClean="0">
                <a:solidFill>
                  <a:schemeClr val="tx1"/>
                </a:solidFill>
                <a:latin typeface="+mn-lt"/>
              </a:rPr>
              <a:t>п</a:t>
            </a:r>
            <a:r>
              <a:rPr lang="ru-RU" sz="3100" b="1" dirty="0" smtClean="0">
                <a:solidFill>
                  <a:schemeClr val="tx1"/>
                </a:solidFill>
                <a:latin typeface="+mn-lt"/>
              </a:rPr>
              <a:t>рактико-ориентированный</a:t>
            </a:r>
            <a:r>
              <a:rPr lang="ru-RU" sz="3100" b="1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ru-RU" sz="3100" b="1" dirty="0" smtClean="0">
                <a:solidFill>
                  <a:schemeClr val="tx1"/>
                </a:solidFill>
                <a:latin typeface="+mn-lt"/>
              </a:rPr>
            </a:br>
            <a:endParaRPr lang="ru-RU" sz="31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935480"/>
            <a:ext cx="8501122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136977"/>
                </a:solidFill>
              </a:rPr>
              <a:t>Цель </a:t>
            </a:r>
            <a:r>
              <a:rPr lang="ru-RU" b="1" u="sng" dirty="0" smtClean="0">
                <a:solidFill>
                  <a:srgbClr val="136977"/>
                </a:solidFill>
              </a:rPr>
              <a:t>проекта</a:t>
            </a:r>
            <a:r>
              <a:rPr lang="ru-RU" b="1" u="sng" dirty="0" smtClean="0">
                <a:solidFill>
                  <a:srgbClr val="136977"/>
                </a:solidFill>
              </a:rPr>
              <a:t>:</a:t>
            </a:r>
          </a:p>
          <a:p>
            <a:r>
              <a:rPr lang="ru-RU" sz="2800" b="1" dirty="0" smtClean="0"/>
              <a:t>приобщение</a:t>
            </a:r>
            <a:r>
              <a:rPr lang="ru-RU" sz="2800" b="1" dirty="0" smtClean="0"/>
              <a:t>  детей к русской национальной   культуре, </a:t>
            </a:r>
            <a:r>
              <a:rPr lang="ru-RU" sz="2800" b="1" dirty="0" smtClean="0"/>
              <a:t>развитие </a:t>
            </a:r>
            <a:r>
              <a:rPr lang="ru-RU" sz="2800" b="1" dirty="0" smtClean="0"/>
              <a:t> духовно-нравственной личности дошкольников, формирование у </a:t>
            </a:r>
            <a:r>
              <a:rPr lang="ru-RU" sz="2800" b="1" dirty="0" err="1" smtClean="0"/>
              <a:t>воспитанникого</a:t>
            </a:r>
            <a:r>
              <a:rPr lang="ru-RU" sz="2800" b="1" dirty="0" smtClean="0"/>
              <a:t> патриотического </a:t>
            </a:r>
            <a:r>
              <a:rPr lang="ru-RU" sz="2800" b="1" dirty="0" smtClean="0"/>
              <a:t>сознания.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66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«Угадай героев сказки»</a:t>
            </a:r>
            <a:endParaRPr lang="ru-RU" sz="4400" b="1" dirty="0"/>
          </a:p>
        </p:txBody>
      </p:sp>
      <p:pic>
        <p:nvPicPr>
          <p:cNvPr id="6146" name="Picture 2" descr="C:\Users\Дом_71\Desktop\Фото с планшета\IMG_20171018_08203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4" r="4062"/>
          <a:stretch/>
        </p:blipFill>
        <p:spPr bwMode="auto">
          <a:xfrm rot="20886699">
            <a:off x="706728" y="1364202"/>
            <a:ext cx="3522194" cy="4786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ом_71\Desktop\Фото с планшета\IMG_20171018_082033_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09" b="5257"/>
          <a:stretch/>
        </p:blipFill>
        <p:spPr bwMode="auto">
          <a:xfrm rot="873858">
            <a:off x="4771310" y="1468753"/>
            <a:ext cx="3620496" cy="4943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623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Готовимся к премьере…</a:t>
            </a:r>
            <a:endParaRPr lang="ru-RU" sz="4000" b="1" dirty="0"/>
          </a:p>
        </p:txBody>
      </p:sp>
      <p:pic>
        <p:nvPicPr>
          <p:cNvPr id="7170" name="Picture 2" descr="C:\Users\Дом_71\Desktop\Фото с планшета\IMG_20171018_08455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49" t="7663" b="40367"/>
          <a:stretch/>
        </p:blipFill>
        <p:spPr bwMode="auto">
          <a:xfrm>
            <a:off x="827584" y="1357298"/>
            <a:ext cx="7848872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988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Герои наших сказок</a:t>
            </a:r>
            <a:endParaRPr lang="ru-RU" sz="4000" b="1" dirty="0"/>
          </a:p>
        </p:txBody>
      </p:sp>
      <p:pic>
        <p:nvPicPr>
          <p:cNvPr id="8194" name="Picture 2" descr="C:\Users\Дом_71\Desktop\Фото с планшета\IMG_20171018_1358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6481">
            <a:off x="720802" y="2264509"/>
            <a:ext cx="2880320" cy="3846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ом_71\Desktop\Фото с планшета\IMG_20171018_140155_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20" t="22887" r="30812" b="4173"/>
          <a:stretch/>
        </p:blipFill>
        <p:spPr bwMode="auto">
          <a:xfrm>
            <a:off x="6948264" y="548680"/>
            <a:ext cx="1944303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Дом_71\Desktop\Фото с планшета\IMG_20171018_1612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01" t="10124" r="4970"/>
          <a:stretch/>
        </p:blipFill>
        <p:spPr bwMode="auto">
          <a:xfrm rot="16200000">
            <a:off x="3580600" y="1627712"/>
            <a:ext cx="2808311" cy="2522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Дом_71\Desktop\Фото с планшета\IMG_20171018_161206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19"/>
          <a:stretch/>
        </p:blipFill>
        <p:spPr bwMode="auto">
          <a:xfrm rot="17780277">
            <a:off x="5647342" y="4147501"/>
            <a:ext cx="2562013" cy="2061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8035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8758"/>
            <a:ext cx="8229600" cy="9971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Один из главных героев русских сказок… Медведь</a:t>
            </a:r>
            <a:endParaRPr lang="ru-RU" sz="4000" b="1" dirty="0"/>
          </a:p>
        </p:txBody>
      </p:sp>
      <p:pic>
        <p:nvPicPr>
          <p:cNvPr id="9220" name="Picture 4" descr="C:\Users\Дом_71\Desktop\Фото с планшета\IMG_20171019_095132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32048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Дом_71\Desktop\Фото с планшета\IMG_20171019_0951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403860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4885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Рисуем сказку «Колобок</a:t>
            </a:r>
            <a:r>
              <a:rPr lang="ru-RU" sz="4400" b="1" dirty="0" smtClean="0"/>
              <a:t>»</a:t>
            </a:r>
            <a:endParaRPr lang="ru-RU" sz="4400" b="1" dirty="0"/>
          </a:p>
        </p:txBody>
      </p:sp>
      <p:pic>
        <p:nvPicPr>
          <p:cNvPr id="1026" name="Picture 2" descr="C:\Users\Дом_71\Desktop\Фото с планшета\IMG_20171023_16054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3" t="4593" r="3118" b="10561"/>
          <a:stretch/>
        </p:blipFill>
        <p:spPr bwMode="auto">
          <a:xfrm>
            <a:off x="323528" y="1268760"/>
            <a:ext cx="3753853" cy="2569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_71\Desktop\Фото с планшета\IMG_20171023_160542_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7" t="4310" r="9950" b="1737"/>
          <a:stretch/>
        </p:blipFill>
        <p:spPr bwMode="auto">
          <a:xfrm rot="5400000">
            <a:off x="5582651" y="474132"/>
            <a:ext cx="2376264" cy="4109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ом_71\Desktop\Фото с планшета\IMG_20171023_1605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0" t="2699" r="4352" b="4824"/>
          <a:stretch/>
        </p:blipFill>
        <p:spPr bwMode="auto">
          <a:xfrm rot="16200000">
            <a:off x="896080" y="3403722"/>
            <a:ext cx="2603763" cy="3748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Дом_71\Desktop\Фото с планшета\IMG_20171023_160555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89" b="5691"/>
          <a:stretch/>
        </p:blipFill>
        <p:spPr bwMode="auto">
          <a:xfrm rot="16200000">
            <a:off x="5479570" y="3212715"/>
            <a:ext cx="2582426" cy="4109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3352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«В гостях у Сказы </a:t>
            </a:r>
            <a:r>
              <a:rPr lang="ru-RU" sz="4000" b="1" dirty="0" err="1" smtClean="0"/>
              <a:t>Рассказовны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pic>
        <p:nvPicPr>
          <p:cNvPr id="1027" name="Picture 3" descr="F:\фото\02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50" r="18133" b="16861"/>
          <a:stretch/>
        </p:blipFill>
        <p:spPr bwMode="auto">
          <a:xfrm>
            <a:off x="1214414" y="1643050"/>
            <a:ext cx="6500858" cy="4417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7546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358246" cy="49292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 на этом мы не закончили…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 новых встреч!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Спасибо за внимание.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Участники проекта: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77152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- </a:t>
            </a:r>
            <a:r>
              <a:rPr lang="ru-RU" sz="2800" b="1" dirty="0"/>
              <a:t>воспитатели;</a:t>
            </a:r>
            <a:br>
              <a:rPr lang="ru-RU" sz="2800" b="1" dirty="0"/>
            </a:br>
            <a:r>
              <a:rPr lang="ru-RU" sz="2800" b="1" dirty="0"/>
              <a:t>- музыкальный руководитель; </a:t>
            </a:r>
            <a:br>
              <a:rPr lang="ru-RU" sz="2800" b="1" dirty="0"/>
            </a:br>
            <a:r>
              <a:rPr lang="ru-RU" sz="2800" b="1" dirty="0"/>
              <a:t>- дети в возрасте от 5 до 6 лет;</a:t>
            </a:r>
            <a:br>
              <a:rPr lang="ru-RU" sz="2800" b="1" dirty="0"/>
            </a:br>
            <a:r>
              <a:rPr lang="ru-RU" sz="2800" b="1" dirty="0"/>
              <a:t>- родители (законные представители);</a:t>
            </a:r>
            <a:br>
              <a:rPr lang="ru-RU" sz="2800" b="1" dirty="0"/>
            </a:br>
            <a:r>
              <a:rPr lang="ru-RU" sz="2800" b="1" dirty="0"/>
              <a:t>- социальные партнеры (библиотека, детская школа искусств, дом детского творчества).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776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Задачи проекта: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1.</a:t>
            </a:r>
            <a:r>
              <a:rPr lang="ru-RU" dirty="0" smtClean="0"/>
              <a:t> </a:t>
            </a:r>
            <a:r>
              <a:rPr lang="ru-RU" b="1" dirty="0"/>
              <a:t>Интегрирование содержания духовно - нравственного воспитания в игровую и творческую деятельность  детей;</a:t>
            </a:r>
          </a:p>
          <a:p>
            <a:pPr marL="0" indent="0" algn="just">
              <a:buNone/>
            </a:pPr>
            <a:r>
              <a:rPr lang="ru-RU" b="1" dirty="0" smtClean="0"/>
              <a:t>2.</a:t>
            </a:r>
            <a:r>
              <a:rPr lang="ru-RU" b="1" dirty="0" smtClean="0"/>
              <a:t> </a:t>
            </a:r>
            <a:r>
              <a:rPr lang="ru-RU" b="1" dirty="0"/>
              <a:t>Формирование  духовно - нравственных чувств на основе изучения культуры страны и родного края;</a:t>
            </a:r>
          </a:p>
          <a:p>
            <a:pPr marL="0" indent="0" algn="just">
              <a:buNone/>
            </a:pPr>
            <a:r>
              <a:rPr lang="ru-RU" b="1" dirty="0" smtClean="0"/>
              <a:t>3.</a:t>
            </a:r>
            <a:r>
              <a:rPr lang="ru-RU" b="1" dirty="0" smtClean="0"/>
              <a:t> </a:t>
            </a:r>
            <a:r>
              <a:rPr lang="ru-RU" b="1" dirty="0"/>
              <a:t>Обогащение  словарного запаса детей в процессе духовно - нравственного воспитания и диалогического общения;</a:t>
            </a:r>
          </a:p>
          <a:p>
            <a:pPr marL="0" indent="0" algn="just">
              <a:buNone/>
            </a:pPr>
            <a:r>
              <a:rPr lang="ru-RU" b="1" dirty="0" smtClean="0"/>
              <a:t>4.</a:t>
            </a:r>
            <a:r>
              <a:rPr lang="ru-RU" b="1" dirty="0" smtClean="0"/>
              <a:t> </a:t>
            </a:r>
            <a:r>
              <a:rPr lang="ru-RU" b="1" dirty="0"/>
              <a:t>Воспитание  духовно - нравственной </a:t>
            </a:r>
            <a:r>
              <a:rPr lang="ru-RU" b="1" dirty="0" smtClean="0"/>
              <a:t>личности, </a:t>
            </a:r>
            <a:r>
              <a:rPr lang="ru-RU" b="1" dirty="0"/>
              <a:t>способности </a:t>
            </a:r>
            <a:r>
              <a:rPr lang="ru-RU" b="1" dirty="0" smtClean="0"/>
              <a:t>к </a:t>
            </a:r>
            <a:r>
              <a:rPr lang="ru-RU" b="1" dirty="0"/>
              <a:t>взаимодействию </a:t>
            </a:r>
            <a:r>
              <a:rPr lang="ru-RU" b="1" dirty="0" smtClean="0"/>
              <a:t>с другими людьми;</a:t>
            </a: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5. </a:t>
            </a:r>
            <a:r>
              <a:rPr lang="ru-RU" b="1" dirty="0"/>
              <a:t>Воспитание  интереса  и любви  к русской национальной культуре, народному творчеству, обычаям, традициям, обрядам, народному календарю,  к народным  играм;</a:t>
            </a:r>
          </a:p>
          <a:p>
            <a:pPr marL="0" indent="0" algn="just">
              <a:buNone/>
            </a:pPr>
            <a:r>
              <a:rPr lang="ru-RU" b="1" dirty="0" smtClean="0"/>
              <a:t>6.</a:t>
            </a:r>
            <a:r>
              <a:rPr lang="ru-RU" b="1" dirty="0" smtClean="0"/>
              <a:t> </a:t>
            </a:r>
            <a:r>
              <a:rPr lang="ru-RU" b="1" dirty="0"/>
              <a:t>Ф</a:t>
            </a:r>
            <a:r>
              <a:rPr lang="ru-RU" b="1" dirty="0" smtClean="0"/>
              <a:t>ормирование</a:t>
            </a:r>
            <a:r>
              <a:rPr lang="ru-RU" b="1" dirty="0"/>
              <a:t>   у воспитанников чувства собственного достоинства как представителя своего народа и толерантного отношения к представителям других  национальностей;</a:t>
            </a:r>
          </a:p>
          <a:p>
            <a:pPr marL="0" indent="0" algn="just">
              <a:buNone/>
            </a:pPr>
            <a:r>
              <a:rPr lang="ru-RU" b="1" dirty="0" smtClean="0"/>
              <a:t>7.</a:t>
            </a:r>
            <a:r>
              <a:rPr lang="ru-RU" b="1" dirty="0" smtClean="0"/>
              <a:t> </a:t>
            </a:r>
            <a:r>
              <a:rPr lang="ru-RU" b="1" dirty="0"/>
              <a:t>С</a:t>
            </a:r>
            <a:r>
              <a:rPr lang="ru-RU" b="1" dirty="0" smtClean="0"/>
              <a:t>оздание </a:t>
            </a:r>
            <a:r>
              <a:rPr lang="ru-RU" b="1" dirty="0"/>
              <a:t>условий для реализации основных направлений ФГОС дошкольного образования, достижения целевых ориентиров дошкольного образования.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35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Актуальность проекта: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/>
              <a:t>Духовно </a:t>
            </a:r>
            <a:r>
              <a:rPr lang="ru-RU" sz="2400" b="1" dirty="0"/>
              <a:t>- нравственное воспитание – это формирование ценностного отношения к жизни, обеспечивающего устойчивое, </a:t>
            </a:r>
            <a:r>
              <a:rPr lang="ru-RU" sz="2400" b="1" dirty="0" smtClean="0"/>
              <a:t>гармоничное </a:t>
            </a:r>
            <a:r>
              <a:rPr lang="ru-RU" sz="2400" b="1" dirty="0"/>
              <a:t>развитие человека, включающее в себя воспитание чувства долга, справедливости, ответственности и других качеств, способных придать высокий смысл делам и мыслям человека.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30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Новизна: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     </a:t>
            </a:r>
            <a:r>
              <a:rPr lang="ru-RU" b="1" dirty="0"/>
              <a:t> </a:t>
            </a:r>
            <a:r>
              <a:rPr lang="ru-RU" sz="2400" b="1" dirty="0"/>
              <a:t>Проект  ориентирован на </a:t>
            </a:r>
            <a:r>
              <a:rPr lang="ru-RU" sz="2400" b="1" dirty="0" smtClean="0"/>
              <a:t>освоение </a:t>
            </a:r>
            <a:r>
              <a:rPr lang="ru-RU" sz="2400" b="1" dirty="0"/>
              <a:t>детьми образовательных областей, </a:t>
            </a:r>
            <a:r>
              <a:rPr lang="ru-RU" sz="2400" b="1" dirty="0" smtClean="0"/>
              <a:t>что обеспечивает </a:t>
            </a:r>
            <a:r>
              <a:rPr lang="ru-RU" sz="2400" b="1" dirty="0"/>
              <a:t>повышение качества образования дошкольников путем формирования компетентностей,   как показатель готовности к обучению в школе за счет активизации исследовательской деятельности детей  на основе проектного метода.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79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Ожидаемые результаты реализации: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Д</a:t>
            </a:r>
            <a:r>
              <a:rPr lang="ru-RU" u="sng" dirty="0" smtClean="0"/>
              <a:t>ля </a:t>
            </a:r>
            <a:r>
              <a:rPr lang="ru-RU" u="sng" dirty="0"/>
              <a:t>детей: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sz="2400" b="1" dirty="0"/>
              <a:t>обеспечение эмоционального благополучия ребёнка и </a:t>
            </a:r>
            <a:r>
              <a:rPr lang="ru-RU" sz="2400" b="1" dirty="0" smtClean="0"/>
              <a:t>формирования</a:t>
            </a:r>
            <a:r>
              <a:rPr lang="ru-RU" sz="2400" b="1" dirty="0" smtClean="0"/>
              <a:t> </a:t>
            </a:r>
            <a:r>
              <a:rPr lang="ru-RU" sz="2400" b="1" dirty="0"/>
              <a:t>внутренних предпосылок для дальнейшего  личностного развития;</a:t>
            </a:r>
          </a:p>
          <a:p>
            <a:pPr marL="0" indent="0">
              <a:buNone/>
            </a:pPr>
            <a:r>
              <a:rPr lang="ru-RU" sz="2400" b="1" dirty="0"/>
              <a:t>- пробуждение интереса к истории и культуре своей Родины, любви к родному краю;</a:t>
            </a:r>
          </a:p>
          <a:p>
            <a:pPr marL="0" indent="0">
              <a:buNone/>
            </a:pPr>
            <a:r>
              <a:rPr lang="ru-RU" sz="2400" b="1" dirty="0"/>
              <a:t>- формирование чувств национального </a:t>
            </a:r>
            <a:r>
              <a:rPr lang="ru-RU" sz="2400" b="1" dirty="0" smtClean="0"/>
              <a:t>достоинства, толерантности к другим национальностям;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- развитие социальных компетенций ребёнка в коллективе и в общении друг с </a:t>
            </a:r>
            <a:r>
              <a:rPr lang="ru-RU" sz="2400" b="1" dirty="0" smtClean="0"/>
              <a:t>другом.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03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42910" y="764704"/>
            <a:ext cx="7694194" cy="5593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100" u="sng" dirty="0"/>
              <a:t>Д</a:t>
            </a:r>
            <a:r>
              <a:rPr lang="ru-RU" sz="3100" u="sng" dirty="0" smtClean="0"/>
              <a:t>ля </a:t>
            </a:r>
            <a:r>
              <a:rPr lang="ru-RU" sz="3100" u="sng" dirty="0"/>
              <a:t>педагогов:</a:t>
            </a:r>
            <a:endParaRPr lang="ru-RU" sz="3100" dirty="0"/>
          </a:p>
          <a:p>
            <a:pPr marL="0" indent="0">
              <a:buNone/>
            </a:pPr>
            <a:r>
              <a:rPr lang="ru-RU" sz="2400" dirty="0"/>
              <a:t>- </a:t>
            </a:r>
            <a:r>
              <a:rPr lang="ru-RU" sz="2400" b="1" dirty="0"/>
              <a:t>совершенствование </a:t>
            </a:r>
            <a:r>
              <a:rPr lang="ru-RU" sz="2400" b="1" dirty="0" smtClean="0"/>
              <a:t>деятельности </a:t>
            </a:r>
            <a:r>
              <a:rPr lang="ru-RU" sz="2400" b="1" dirty="0" smtClean="0"/>
              <a:t> педагогических кадров образовательного </a:t>
            </a:r>
            <a:r>
              <a:rPr lang="ru-RU" sz="2400" b="1" dirty="0"/>
              <a:t>  учреждения в вопросах  духовно-нравственного воспитания дошкольников, отборе содержания дошкольного образования, повышения качества педагогического труда;</a:t>
            </a:r>
          </a:p>
          <a:p>
            <a:pPr marL="0" indent="0">
              <a:buNone/>
            </a:pPr>
            <a:r>
              <a:rPr lang="ru-RU" sz="2400" b="1" dirty="0"/>
              <a:t>- объединение усилий педагогов и родителей при организации работы по приобщению к русской национальной культуре.</a:t>
            </a:r>
          </a:p>
          <a:p>
            <a:pPr marL="0" indent="0">
              <a:buNone/>
            </a:pPr>
            <a:r>
              <a:rPr lang="ru-RU" sz="2400" b="1" dirty="0"/>
              <a:t>- разработка комплексно-тематического планирования </a:t>
            </a:r>
            <a:r>
              <a:rPr lang="ru-RU" sz="2400" b="1" dirty="0" smtClean="0"/>
              <a:t>образовательного </a:t>
            </a:r>
            <a:r>
              <a:rPr lang="ru-RU" sz="2400" b="1" dirty="0"/>
              <a:t>процесса по духовно-нравственному воспитанию.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719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057" y="836712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Для </a:t>
            </a:r>
            <a:r>
              <a:rPr lang="ru-RU" sz="2400" u="sng" dirty="0"/>
              <a:t>родителей</a:t>
            </a:r>
            <a:r>
              <a:rPr lang="ru-RU" sz="2400" u="sng" dirty="0" smtClean="0"/>
              <a:t>:</a:t>
            </a:r>
          </a:p>
          <a:p>
            <a:endParaRPr lang="ru-RU" sz="2400" u="sng" dirty="0"/>
          </a:p>
          <a:p>
            <a:r>
              <a:rPr lang="ru-RU" b="1" dirty="0"/>
              <a:t>- </a:t>
            </a:r>
            <a:r>
              <a:rPr lang="ru-RU" sz="2400" b="1" dirty="0"/>
              <a:t>реализация преимущественного права родителей в развитии и воспитании своих детей;</a:t>
            </a:r>
          </a:p>
          <a:p>
            <a:r>
              <a:rPr lang="ru-RU" sz="2400" b="1" dirty="0"/>
              <a:t>- объединение и реализация инициатив социально - активных родителей в области духовно-нравственного  развития и воспитания детей;</a:t>
            </a:r>
          </a:p>
          <a:p>
            <a:r>
              <a:rPr lang="ru-RU" sz="2400" b="1" dirty="0"/>
              <a:t>- создание системы социального партнёрства ДОУ и семьи в вопросах </a:t>
            </a:r>
            <a:r>
              <a:rPr lang="ru-RU" sz="2400" b="1" dirty="0" smtClean="0"/>
              <a:t>духовно-нравственного </a:t>
            </a:r>
            <a:r>
              <a:rPr lang="ru-RU" sz="2400" b="1" dirty="0"/>
              <a:t> воспитания </a:t>
            </a:r>
            <a:r>
              <a:rPr lang="ru-RU" sz="2400" b="1" dirty="0" smtClean="0"/>
              <a:t>детей.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641947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389</Words>
  <Application>Microsoft Office PowerPoint</Application>
  <PresentationFormat>Экран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Муниципальное автономное дошкольное образовательное учреждение «Детский сад №4 «Утёнок»  комбинированного вида  представляет</vt:lpstr>
      <vt:lpstr>      Вид проекта: групповой. Тип проекта: практико-ориентированный. </vt:lpstr>
      <vt:lpstr>Участники проекта:</vt:lpstr>
      <vt:lpstr>Задачи проекта:</vt:lpstr>
      <vt:lpstr>Актуальность проекта:</vt:lpstr>
      <vt:lpstr>Новизна:</vt:lpstr>
      <vt:lpstr>Ожидаемые результаты реализации:</vt:lpstr>
      <vt:lpstr>Слайд 8</vt:lpstr>
      <vt:lpstr>Слайд 9</vt:lpstr>
      <vt:lpstr>Механизмы реализации проекта:</vt:lpstr>
      <vt:lpstr>Методы реализации проекта:</vt:lpstr>
      <vt:lpstr>Принципы:</vt:lpstr>
      <vt:lpstr>Под проект: «Любимые сказки»</vt:lpstr>
      <vt:lpstr>Формы работы:</vt:lpstr>
      <vt:lpstr>Реализация проекта  «Любимые сказки»:</vt:lpstr>
      <vt:lpstr>Дидактические игры:</vt:lpstr>
      <vt:lpstr>Слайд 17</vt:lpstr>
      <vt:lpstr>«Мы рассказываем сказки»</vt:lpstr>
      <vt:lpstr>«Составим сказку из частей»</vt:lpstr>
      <vt:lpstr>«Угадай героев сказки»</vt:lpstr>
      <vt:lpstr>Готовимся к премьере…</vt:lpstr>
      <vt:lpstr>Герои наших сказок</vt:lpstr>
      <vt:lpstr>Один из главных героев русских сказок… Медведь</vt:lpstr>
      <vt:lpstr>Рисуем сказку «Колобок»</vt:lpstr>
      <vt:lpstr>«В гостях у Сказы Рассказовны»</vt:lpstr>
      <vt:lpstr>Но на этом мы не закончили…  До новых встреч!    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№4 «Утёнок»  представляет</dc:title>
  <dc:creator>Дом_71</dc:creator>
  <cp:lastModifiedBy>Admin</cp:lastModifiedBy>
  <cp:revision>17</cp:revision>
  <dcterms:created xsi:type="dcterms:W3CDTF">2017-10-21T02:41:29Z</dcterms:created>
  <dcterms:modified xsi:type="dcterms:W3CDTF">2017-10-24T05:28:41Z</dcterms:modified>
</cp:coreProperties>
</file>